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5" r:id="rId1"/>
  </p:sldMasterIdLst>
  <p:notesMasterIdLst>
    <p:notesMasterId r:id="rId16"/>
  </p:notesMasterIdLst>
  <p:sldIdLst>
    <p:sldId id="256" r:id="rId2"/>
    <p:sldId id="257" r:id="rId3"/>
    <p:sldId id="258" r:id="rId4"/>
    <p:sldId id="269" r:id="rId5"/>
    <p:sldId id="259" r:id="rId6"/>
    <p:sldId id="260" r:id="rId7"/>
    <p:sldId id="261" r:id="rId8"/>
    <p:sldId id="264" r:id="rId9"/>
    <p:sldId id="262" r:id="rId10"/>
    <p:sldId id="263"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D25E39-6B3E-49A6-A10A-22F1C6CF30E1}" v="448" dt="2023-08-15T07:32:32.8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834" autoAdjust="0"/>
  </p:normalViewPr>
  <p:slideViewPr>
    <p:cSldViewPr snapToGrid="0">
      <p:cViewPr varScale="1">
        <p:scale>
          <a:sx n="79" d="100"/>
          <a:sy n="79"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2A311B-0137-4A20-AD04-D51229B327E5}" type="datetimeFigureOut">
              <a:rPr lang="nl-NL" smtClean="0"/>
              <a:t>18-8-2023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1C41AB-2FF6-4BD9-BFA0-5E654F5B0538}" type="slidenum">
              <a:rPr lang="nl-NL" smtClean="0"/>
              <a:t>‹nr.›</a:t>
            </a:fld>
            <a:endParaRPr lang="nl-NL"/>
          </a:p>
        </p:txBody>
      </p:sp>
    </p:spTree>
    <p:extLst>
      <p:ext uri="{BB962C8B-B14F-4D97-AF65-F5344CB8AC3E}">
        <p14:creationId xmlns:p14="http://schemas.microsoft.com/office/powerpoint/2010/main" val="948361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igj.nl/onderwerpen/themas/klachten-en-melden"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000000"/>
                </a:solidFill>
                <a:effectLst/>
                <a:latin typeface="RO Sans"/>
              </a:rPr>
              <a:t>Er staan in totaal meer dan 350.000 zorgverleners geregistreerd in het BIG-register. </a:t>
            </a:r>
          </a:p>
          <a:p>
            <a:r>
              <a:rPr lang="nl-NL" b="0" i="0" dirty="0">
                <a:solidFill>
                  <a:srgbClr val="000000"/>
                </a:solidFill>
                <a:effectLst/>
                <a:latin typeface="RO Sans"/>
              </a:rPr>
              <a:t>Ongeveer minimaal 8 a 12uur/week werkzaam voor herregistratie BIG-register. </a:t>
            </a:r>
            <a:endParaRPr lang="nl-NL" dirty="0"/>
          </a:p>
        </p:txBody>
      </p:sp>
      <p:sp>
        <p:nvSpPr>
          <p:cNvPr id="4" name="Tijdelijke aanduiding voor dianummer 3"/>
          <p:cNvSpPr>
            <a:spLocks noGrp="1"/>
          </p:cNvSpPr>
          <p:nvPr>
            <p:ph type="sldNum" sz="quarter" idx="5"/>
          </p:nvPr>
        </p:nvSpPr>
        <p:spPr/>
        <p:txBody>
          <a:bodyPr/>
          <a:lstStyle/>
          <a:p>
            <a:fld id="{EA1C41AB-2FF6-4BD9-BFA0-5E654F5B0538}" type="slidenum">
              <a:rPr lang="nl-NL" smtClean="0"/>
              <a:t>3</a:t>
            </a:fld>
            <a:endParaRPr lang="nl-NL"/>
          </a:p>
        </p:txBody>
      </p:sp>
    </p:spTree>
    <p:extLst>
      <p:ext uri="{BB962C8B-B14F-4D97-AF65-F5344CB8AC3E}">
        <p14:creationId xmlns:p14="http://schemas.microsoft.com/office/powerpoint/2010/main" val="2978214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is de overeenkomst? Behandelovereenkomst met patiënt. </a:t>
            </a:r>
          </a:p>
        </p:txBody>
      </p:sp>
      <p:sp>
        <p:nvSpPr>
          <p:cNvPr id="4" name="Tijdelijke aanduiding voor dianummer 3"/>
          <p:cNvSpPr>
            <a:spLocks noGrp="1"/>
          </p:cNvSpPr>
          <p:nvPr>
            <p:ph type="sldNum" sz="quarter" idx="5"/>
          </p:nvPr>
        </p:nvSpPr>
        <p:spPr/>
        <p:txBody>
          <a:bodyPr/>
          <a:lstStyle/>
          <a:p>
            <a:fld id="{EA1C41AB-2FF6-4BD9-BFA0-5E654F5B0538}" type="slidenum">
              <a:rPr lang="nl-NL" smtClean="0"/>
              <a:t>5</a:t>
            </a:fld>
            <a:endParaRPr lang="nl-NL"/>
          </a:p>
        </p:txBody>
      </p:sp>
    </p:spTree>
    <p:extLst>
      <p:ext uri="{BB962C8B-B14F-4D97-AF65-F5344CB8AC3E}">
        <p14:creationId xmlns:p14="http://schemas.microsoft.com/office/powerpoint/2010/main" val="292471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Mensen willen zich gehoord voelen en zorgden dat anderen niet hetzelfde overkomt. Professionals kunnen leren van klachten en ongewenste gebeurtenissen. </a:t>
            </a:r>
          </a:p>
        </p:txBody>
      </p:sp>
      <p:sp>
        <p:nvSpPr>
          <p:cNvPr id="4" name="Tijdelijke aanduiding voor dianummer 3"/>
          <p:cNvSpPr>
            <a:spLocks noGrp="1"/>
          </p:cNvSpPr>
          <p:nvPr>
            <p:ph type="sldNum" sz="quarter" idx="5"/>
          </p:nvPr>
        </p:nvSpPr>
        <p:spPr/>
        <p:txBody>
          <a:bodyPr/>
          <a:lstStyle/>
          <a:p>
            <a:fld id="{EA1C41AB-2FF6-4BD9-BFA0-5E654F5B0538}" type="slidenum">
              <a:rPr lang="nl-NL" smtClean="0"/>
              <a:t>6</a:t>
            </a:fld>
            <a:endParaRPr lang="nl-NL"/>
          </a:p>
        </p:txBody>
      </p:sp>
    </p:spTree>
    <p:extLst>
      <p:ext uri="{BB962C8B-B14F-4D97-AF65-F5344CB8AC3E}">
        <p14:creationId xmlns:p14="http://schemas.microsoft.com/office/powerpoint/2010/main" val="688872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000000"/>
                </a:solidFill>
                <a:effectLst/>
                <a:latin typeface="+mn-lt"/>
              </a:rPr>
              <a:t>Mensen kunnen gratis terecht bij de klachtenfunctionaris van de zorgaanbieder. Uit de praktijk blijkt dat een goed gesprek tussen de cliënt en de zorgverlener het beste werkt. De klachtenfunctionaris kan zo’n gesprek eerder op gang brengen. Lost een gesprek het probleem niet op? Dan kan de cliënt een rechtszaak aanspannen. Maar de wet biedt ook een laagdrempelig alternatief: de onafhankelijke geschilleninstantie. Die doet een uitspraak waar beide partijen zich aan moeten houden. De geschilleninstantie kan ook een schadevergoeding toekennen.</a:t>
            </a:r>
          </a:p>
          <a:p>
            <a:endParaRPr lang="nl-NL" b="0" i="0" dirty="0">
              <a:solidFill>
                <a:srgbClr val="000000"/>
              </a:solidFill>
              <a:effectLst/>
              <a:latin typeface="+mn-lt"/>
            </a:endParaRPr>
          </a:p>
          <a:p>
            <a:r>
              <a:rPr lang="nl-NL" b="0" i="0" dirty="0">
                <a:solidFill>
                  <a:srgbClr val="000000"/>
                </a:solidFill>
                <a:effectLst/>
                <a:latin typeface="+mn-lt"/>
              </a:rPr>
              <a:t>Doel is dat collega's het voorval met elkaar bespreken. Dat zij ervan leren. En op deze manier samen de zorg verbeteren. Zorgaanbieders mogen zelf bepalen op welke manier ze dit organiseren.</a:t>
            </a:r>
          </a:p>
          <a:p>
            <a:endParaRPr lang="nl-NL" b="0" i="0" dirty="0">
              <a:solidFill>
                <a:srgbClr val="000000"/>
              </a:solidFill>
              <a:effectLst/>
              <a:latin typeface="+mn-lt"/>
            </a:endParaRPr>
          </a:p>
          <a:p>
            <a:r>
              <a:rPr lang="nl-NL" b="0" i="0" dirty="0">
                <a:solidFill>
                  <a:srgbClr val="000000"/>
                </a:solidFill>
                <a:effectLst/>
                <a:latin typeface="+mn-lt"/>
              </a:rPr>
              <a:t>De cliënt heeft het recht op goede informatie als er in de zorgverlening iets niet goed is gegaan. De zorgaanbieder moet zo’n fout met de cliënt bespreken en in het cliëntendossier opnemen. De cliënt heeft recht op informatie over de kwaliteit van de zorg wanneer hij daarom vraagt.</a:t>
            </a:r>
          </a:p>
          <a:p>
            <a:endParaRPr lang="nl-NL" b="0" i="0" dirty="0">
              <a:solidFill>
                <a:srgbClr val="000000"/>
              </a:solidFill>
              <a:effectLst/>
              <a:latin typeface="+mn-lt"/>
            </a:endParaRPr>
          </a:p>
          <a:p>
            <a:r>
              <a:rPr lang="nl-NL" b="0" i="0" dirty="0">
                <a:solidFill>
                  <a:srgbClr val="000000"/>
                </a:solidFill>
                <a:effectLst/>
                <a:latin typeface="+mn-lt"/>
              </a:rPr>
              <a:t>Voortaan moeten zorgaanbieders alle vormen van geweld in de </a:t>
            </a:r>
            <a:r>
              <a:rPr lang="nl-NL" b="0" i="0" u="none" dirty="0">
                <a:solidFill>
                  <a:schemeClr val="tx1"/>
                </a:solidFill>
                <a:effectLst/>
                <a:latin typeface="+mn-lt"/>
              </a:rPr>
              <a:t>zorgrelatie </a:t>
            </a:r>
            <a:r>
              <a:rPr lang="nl-NL" b="0" i="0" u="none" dirty="0">
                <a:solidFill>
                  <a:schemeClr val="tx1"/>
                </a:solidFill>
                <a:effectLst/>
                <a:latin typeface="+mn-lt"/>
                <a:hlinkClick r:id="rId3">
                  <a:extLst>
                    <a:ext uri="{A12FA001-AC4F-418D-AE19-62706E023703}">
                      <ahyp:hlinkClr xmlns:ahyp="http://schemas.microsoft.com/office/drawing/2018/hyperlinkcolor" val="tx"/>
                    </a:ext>
                  </a:extLst>
                </a:hlinkClick>
              </a:rPr>
              <a:t>melden aan de Inspectie Gezondheidszorg en Jeugd</a:t>
            </a:r>
            <a:r>
              <a:rPr lang="nl-NL" b="0" i="0" u="none" dirty="0">
                <a:solidFill>
                  <a:schemeClr val="tx1"/>
                </a:solidFill>
                <a:effectLst/>
                <a:latin typeface="+mn-lt"/>
              </a:rPr>
              <a:t> (IGJ). Net als ontslag van een zorgverlener wegens ernstig disfunctioneren.</a:t>
            </a:r>
            <a:endParaRPr lang="nl-NL" u="none" dirty="0">
              <a:solidFill>
                <a:schemeClr val="tx1"/>
              </a:solidFill>
              <a:latin typeface="+mn-lt"/>
            </a:endParaRPr>
          </a:p>
        </p:txBody>
      </p:sp>
      <p:sp>
        <p:nvSpPr>
          <p:cNvPr id="4" name="Tijdelijke aanduiding voor dianummer 3"/>
          <p:cNvSpPr>
            <a:spLocks noGrp="1"/>
          </p:cNvSpPr>
          <p:nvPr>
            <p:ph type="sldNum" sz="quarter" idx="5"/>
          </p:nvPr>
        </p:nvSpPr>
        <p:spPr/>
        <p:txBody>
          <a:bodyPr/>
          <a:lstStyle/>
          <a:p>
            <a:fld id="{EA1C41AB-2FF6-4BD9-BFA0-5E654F5B0538}" type="slidenum">
              <a:rPr lang="nl-NL" smtClean="0"/>
              <a:t>7</a:t>
            </a:fld>
            <a:endParaRPr lang="nl-NL"/>
          </a:p>
        </p:txBody>
      </p:sp>
    </p:spTree>
    <p:extLst>
      <p:ext uri="{BB962C8B-B14F-4D97-AF65-F5344CB8AC3E}">
        <p14:creationId xmlns:p14="http://schemas.microsoft.com/office/powerpoint/2010/main" val="3556472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Hoeft niet te doen wat </a:t>
            </a:r>
            <a:r>
              <a:rPr lang="nl-NL" dirty="0" err="1"/>
              <a:t>pt</a:t>
            </a:r>
            <a:r>
              <a:rPr lang="nl-NL" dirty="0"/>
              <a:t> vraagt. En a</a:t>
            </a:r>
            <a:r>
              <a:rPr lang="nl-NL" b="0" i="0" dirty="0">
                <a:solidFill>
                  <a:srgbClr val="1F1B37"/>
                </a:solidFill>
                <a:effectLst/>
                <a:latin typeface="Open Sans" panose="020B0606030504020204" pitchFamily="34" charset="0"/>
              </a:rPr>
              <a:t>ls een zorgverlener vindt dat een bepaalde behandeling medisch niet noodzakelijk is, mag hij weigeren deze uit te voeren. </a:t>
            </a:r>
            <a:endParaRPr lang="nl-NL" dirty="0"/>
          </a:p>
        </p:txBody>
      </p:sp>
      <p:sp>
        <p:nvSpPr>
          <p:cNvPr id="4" name="Tijdelijke aanduiding voor dianummer 3"/>
          <p:cNvSpPr>
            <a:spLocks noGrp="1"/>
          </p:cNvSpPr>
          <p:nvPr>
            <p:ph type="sldNum" sz="quarter" idx="5"/>
          </p:nvPr>
        </p:nvSpPr>
        <p:spPr/>
        <p:txBody>
          <a:bodyPr/>
          <a:lstStyle/>
          <a:p>
            <a:fld id="{EA1C41AB-2FF6-4BD9-BFA0-5E654F5B0538}" type="slidenum">
              <a:rPr lang="nl-NL" smtClean="0"/>
              <a:t>11</a:t>
            </a:fld>
            <a:endParaRPr lang="nl-NL"/>
          </a:p>
        </p:txBody>
      </p:sp>
    </p:spTree>
    <p:extLst>
      <p:ext uri="{BB962C8B-B14F-4D97-AF65-F5344CB8AC3E}">
        <p14:creationId xmlns:p14="http://schemas.microsoft.com/office/powerpoint/2010/main" val="325344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Verdeel de onderwerpen (9) onder de studenten. Laat ze vertellen wat ze hebben gevonden. </a:t>
            </a:r>
          </a:p>
        </p:txBody>
      </p:sp>
      <p:sp>
        <p:nvSpPr>
          <p:cNvPr id="4" name="Tijdelijke aanduiding voor dianummer 3"/>
          <p:cNvSpPr>
            <a:spLocks noGrp="1"/>
          </p:cNvSpPr>
          <p:nvPr>
            <p:ph type="sldNum" sz="quarter" idx="5"/>
          </p:nvPr>
        </p:nvSpPr>
        <p:spPr/>
        <p:txBody>
          <a:bodyPr/>
          <a:lstStyle/>
          <a:p>
            <a:fld id="{EA1C41AB-2FF6-4BD9-BFA0-5E654F5B0538}" type="slidenum">
              <a:rPr lang="nl-NL" smtClean="0"/>
              <a:t>13</a:t>
            </a:fld>
            <a:endParaRPr lang="nl-NL"/>
          </a:p>
        </p:txBody>
      </p:sp>
    </p:spTree>
    <p:extLst>
      <p:ext uri="{BB962C8B-B14F-4D97-AF65-F5344CB8AC3E}">
        <p14:creationId xmlns:p14="http://schemas.microsoft.com/office/powerpoint/2010/main" val="120107173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 om stijl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1FC8E16-3C03-4238-9C6F-B34F3D10F77E}" type="datetime1">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334686690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1FC8E16-3C03-4238-9C6F-B34F3D10F77E}" type="datetime1">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369493367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1FC8E16-3C03-4238-9C6F-B34F3D10F77E}" type="datetime1">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245218358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1FC8E16-3C03-4238-9C6F-B34F3D10F77E}" type="datetime1">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356270183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 om stijl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593667" y="6272784"/>
            <a:ext cx="2644309" cy="365125"/>
          </a:xfrm>
        </p:spPr>
        <p:txBody>
          <a:bodyPr/>
          <a:lstStyle/>
          <a:p>
            <a:fld id="{51FC8E16-3C03-4238-9C6F-B34F3D10F77E}" type="datetime1">
              <a:rPr lang="en-US" smtClean="0"/>
              <a:t>8/18/2023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19311087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1FC8E16-3C03-4238-9C6F-B34F3D10F77E}" type="datetime1">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355867460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1FC8E16-3C03-4238-9C6F-B34F3D10F77E}" type="datetime1">
              <a:rPr lang="en-US" smtClean="0"/>
              <a:t>8/18/2023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220999812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1FC8E16-3C03-4238-9C6F-B34F3D10F77E}" type="datetime1">
              <a:rPr lang="en-US" smtClean="0"/>
              <a:t>8/18/2023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43921423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C8E16-3C03-4238-9C6F-B34F3D10F77E}" type="datetime1">
              <a:rPr lang="en-US" smtClean="0"/>
              <a:t>8/18/2023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240060750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1FC8E16-3C03-4238-9C6F-B34F3D10F77E}" type="datetime1">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371832787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1FC8E16-3C03-4238-9C6F-B34F3D10F77E}" type="datetime1">
              <a:rPr lang="en-US" smtClean="0"/>
              <a:t>8/18/2023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135920328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1FC8E16-3C03-4238-9C6F-B34F3D10F77E}" type="datetime1">
              <a:rPr lang="en-US" smtClean="0"/>
              <a:t>8/18/2023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F646F3F-274D-499B-ABBE-824EB4ABDC3D}" type="slidenum">
              <a:rPr lang="en-US" smtClean="0"/>
              <a:pPr/>
              <a:t>‹nr.›</a:t>
            </a:fld>
            <a:endParaRPr lang="en-US" dirty="0"/>
          </a:p>
        </p:txBody>
      </p:sp>
    </p:spTree>
    <p:extLst>
      <p:ext uri="{BB962C8B-B14F-4D97-AF65-F5344CB8AC3E}">
        <p14:creationId xmlns:p14="http://schemas.microsoft.com/office/powerpoint/2010/main" val="1779689540"/>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4DA4B-7DEA-FAF0-A9EE-1AD1B9B69323}"/>
              </a:ext>
            </a:extLst>
          </p:cNvPr>
          <p:cNvSpPr>
            <a:spLocks noGrp="1"/>
          </p:cNvSpPr>
          <p:nvPr>
            <p:ph type="ctrTitle"/>
          </p:nvPr>
        </p:nvSpPr>
        <p:spPr/>
        <p:txBody>
          <a:bodyPr/>
          <a:lstStyle/>
          <a:p>
            <a:r>
              <a:rPr lang="nl-NL" sz="3600" dirty="0"/>
              <a:t>Wet- en regelgeving in de gezondheidszorg</a:t>
            </a:r>
            <a:endParaRPr lang="nl-NL" dirty="0"/>
          </a:p>
        </p:txBody>
      </p:sp>
      <p:sp>
        <p:nvSpPr>
          <p:cNvPr id="3" name="Ondertitel 2">
            <a:extLst>
              <a:ext uri="{FF2B5EF4-FFF2-40B4-BE49-F238E27FC236}">
                <a16:creationId xmlns:a16="http://schemas.microsoft.com/office/drawing/2014/main" id="{3F2DC65C-C82B-659E-E50E-ED0C94165596}"/>
              </a:ext>
            </a:extLst>
          </p:cNvPr>
          <p:cNvSpPr>
            <a:spLocks noGrp="1"/>
          </p:cNvSpPr>
          <p:nvPr>
            <p:ph type="subTitle" idx="1"/>
          </p:nvPr>
        </p:nvSpPr>
        <p:spPr/>
        <p:txBody>
          <a:bodyPr/>
          <a:lstStyle/>
          <a:p>
            <a:r>
              <a:rPr lang="nl-NL" dirty="0"/>
              <a:t>Deskundigheidsbevordering, leerjaar 4, les 7</a:t>
            </a:r>
          </a:p>
        </p:txBody>
      </p:sp>
    </p:spTree>
    <p:extLst>
      <p:ext uri="{BB962C8B-B14F-4D97-AF65-F5344CB8AC3E}">
        <p14:creationId xmlns:p14="http://schemas.microsoft.com/office/powerpoint/2010/main" val="3923099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CBA831E9-94CB-D359-9B02-F1B3C74AB23F}"/>
              </a:ext>
            </a:extLst>
          </p:cNvPr>
          <p:cNvSpPr>
            <a:spLocks noGrp="1"/>
          </p:cNvSpPr>
          <p:nvPr>
            <p:ph type="title"/>
          </p:nvPr>
        </p:nvSpPr>
        <p:spPr>
          <a:xfrm>
            <a:off x="1069848" y="484632"/>
            <a:ext cx="10058400" cy="1609344"/>
          </a:xfrm>
        </p:spPr>
        <p:txBody>
          <a:bodyPr>
            <a:normAutofit/>
          </a:bodyPr>
          <a:lstStyle/>
          <a:p>
            <a:r>
              <a:rPr lang="nl-NL" dirty="0"/>
              <a:t>Plichten van een patiënt</a:t>
            </a:r>
          </a:p>
        </p:txBody>
      </p:sp>
      <p:sp>
        <p:nvSpPr>
          <p:cNvPr id="3" name="Tijdelijke aanduiding voor inhoud 2">
            <a:extLst>
              <a:ext uri="{FF2B5EF4-FFF2-40B4-BE49-F238E27FC236}">
                <a16:creationId xmlns:a16="http://schemas.microsoft.com/office/drawing/2014/main" id="{2B4EC38B-B444-132C-99E8-F2E8D357EFBD}"/>
              </a:ext>
            </a:extLst>
          </p:cNvPr>
          <p:cNvSpPr>
            <a:spLocks noGrp="1"/>
          </p:cNvSpPr>
          <p:nvPr>
            <p:ph idx="1"/>
          </p:nvPr>
        </p:nvSpPr>
        <p:spPr>
          <a:xfrm>
            <a:off x="1069848" y="2320412"/>
            <a:ext cx="10058400" cy="3851787"/>
          </a:xfrm>
        </p:spPr>
        <p:txBody>
          <a:bodyPr>
            <a:normAutofit/>
          </a:bodyPr>
          <a:lstStyle/>
          <a:p>
            <a:pPr>
              <a:buFont typeface="Arial" panose="020B0604020202020204" pitchFamily="34" charset="0"/>
              <a:buChar char="•"/>
            </a:pPr>
            <a:r>
              <a:rPr lang="nl-NL" b="0" i="0" dirty="0">
                <a:effectLst/>
                <a:latin typeface="RO Sans"/>
              </a:rPr>
              <a:t>U informeert uw arts zo goed mogelijk</a:t>
            </a:r>
          </a:p>
          <a:p>
            <a:pPr>
              <a:buFont typeface="Arial" panose="020B0604020202020204" pitchFamily="34" charset="0"/>
              <a:buChar char="•"/>
            </a:pPr>
            <a:r>
              <a:rPr lang="nl-NL" b="0" i="0" dirty="0">
                <a:effectLst/>
                <a:latin typeface="RO Sans"/>
              </a:rPr>
              <a:t>U werkt zo veel mogelijk mee aan uw behandeling</a:t>
            </a:r>
          </a:p>
          <a:p>
            <a:pPr>
              <a:buFont typeface="Arial" panose="020B0604020202020204" pitchFamily="34" charset="0"/>
              <a:buChar char="•"/>
            </a:pPr>
            <a:r>
              <a:rPr lang="nl-NL" b="0" i="0" dirty="0">
                <a:effectLst/>
                <a:latin typeface="RO Sans"/>
              </a:rPr>
              <a:t>U betaalt uw hulpverlener of zorginstelling</a:t>
            </a:r>
          </a:p>
          <a:p>
            <a:endParaRPr lang="nl-NL"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972753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A102636D-3173-DAB5-187C-A586151BF0B8}"/>
              </a:ext>
            </a:extLst>
          </p:cNvPr>
          <p:cNvSpPr>
            <a:spLocks noGrp="1"/>
          </p:cNvSpPr>
          <p:nvPr>
            <p:ph type="title"/>
          </p:nvPr>
        </p:nvSpPr>
        <p:spPr>
          <a:xfrm>
            <a:off x="1069848" y="484632"/>
            <a:ext cx="10058400" cy="1609344"/>
          </a:xfrm>
        </p:spPr>
        <p:txBody>
          <a:bodyPr>
            <a:normAutofit/>
          </a:bodyPr>
          <a:lstStyle/>
          <a:p>
            <a:r>
              <a:rPr lang="nl-NL" dirty="0"/>
              <a:t>Rechten van de zorgverlener (jij!)</a:t>
            </a:r>
          </a:p>
        </p:txBody>
      </p:sp>
      <p:sp>
        <p:nvSpPr>
          <p:cNvPr id="3" name="Tijdelijke aanduiding voor inhoud 2">
            <a:extLst>
              <a:ext uri="{FF2B5EF4-FFF2-40B4-BE49-F238E27FC236}">
                <a16:creationId xmlns:a16="http://schemas.microsoft.com/office/drawing/2014/main" id="{F6780BF2-F329-F8CB-5AC3-4B363DC89EFE}"/>
              </a:ext>
            </a:extLst>
          </p:cNvPr>
          <p:cNvSpPr>
            <a:spLocks noGrp="1"/>
          </p:cNvSpPr>
          <p:nvPr>
            <p:ph idx="1"/>
          </p:nvPr>
        </p:nvSpPr>
        <p:spPr>
          <a:xfrm>
            <a:off x="1069848" y="2320412"/>
            <a:ext cx="10058400" cy="3851787"/>
          </a:xfrm>
        </p:spPr>
        <p:txBody>
          <a:bodyPr>
            <a:normAutofit/>
          </a:bodyPr>
          <a:lstStyle/>
          <a:p>
            <a:r>
              <a:rPr lang="nl-NL">
                <a:latin typeface="Open Sans" panose="020B0606030504020204" pitchFamily="34" charset="0"/>
              </a:rPr>
              <a:t>Om je eigen beslissingen te nemen. </a:t>
            </a:r>
          </a:p>
          <a:p>
            <a:r>
              <a:rPr lang="nl-NL">
                <a:latin typeface="Open Sans" panose="020B0606030504020204" pitchFamily="34" charset="0"/>
              </a:rPr>
              <a:t>Jouw eigen deskundigheid en overtuiging spelen een grote rol bij jouw beslissingen.</a:t>
            </a:r>
          </a:p>
          <a:p>
            <a:r>
              <a:rPr lang="nl-NL" b="0" i="0">
                <a:effectLst/>
                <a:latin typeface="Open Sans" panose="020B0606030504020204" pitchFamily="34" charset="0"/>
              </a:rPr>
              <a:t>Je hebt een professionele verantwoordelijkheid. </a:t>
            </a:r>
            <a:endParaRPr lang="nl-NL"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4514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BF6AB893-FBDA-0F26-12EB-9DA9DA153CCB}"/>
              </a:ext>
            </a:extLst>
          </p:cNvPr>
          <p:cNvSpPr>
            <a:spLocks noGrp="1"/>
          </p:cNvSpPr>
          <p:nvPr>
            <p:ph type="title"/>
          </p:nvPr>
        </p:nvSpPr>
        <p:spPr>
          <a:xfrm>
            <a:off x="1069848" y="484632"/>
            <a:ext cx="10058400" cy="1609344"/>
          </a:xfrm>
        </p:spPr>
        <p:txBody>
          <a:bodyPr>
            <a:normAutofit/>
          </a:bodyPr>
          <a:lstStyle/>
          <a:p>
            <a:r>
              <a:rPr lang="nl-NL" dirty="0"/>
              <a:t>Plichten van de zorgverlener</a:t>
            </a:r>
          </a:p>
        </p:txBody>
      </p:sp>
      <p:sp>
        <p:nvSpPr>
          <p:cNvPr id="3" name="Tijdelijke aanduiding voor inhoud 2">
            <a:extLst>
              <a:ext uri="{FF2B5EF4-FFF2-40B4-BE49-F238E27FC236}">
                <a16:creationId xmlns:a16="http://schemas.microsoft.com/office/drawing/2014/main" id="{42127035-5501-5CC5-D428-94FAF9EBDBAC}"/>
              </a:ext>
            </a:extLst>
          </p:cNvPr>
          <p:cNvSpPr>
            <a:spLocks noGrp="1"/>
          </p:cNvSpPr>
          <p:nvPr>
            <p:ph idx="1"/>
          </p:nvPr>
        </p:nvSpPr>
        <p:spPr>
          <a:xfrm>
            <a:off x="1069848" y="2320412"/>
            <a:ext cx="10058400" cy="3851787"/>
          </a:xfrm>
        </p:spPr>
        <p:txBody>
          <a:bodyPr>
            <a:normAutofit/>
          </a:bodyPr>
          <a:lstStyle/>
          <a:p>
            <a:r>
              <a:rPr lang="nl-NL" b="0" i="0">
                <a:effectLst/>
                <a:latin typeface="Open Sans" panose="020B0606030504020204" pitchFamily="34" charset="0"/>
              </a:rPr>
              <a:t>De belangrijkste plicht van een zorgverlener is </a:t>
            </a:r>
            <a:r>
              <a:rPr lang="nl-NL" b="1" i="0">
                <a:effectLst/>
                <a:latin typeface="Open Sans" panose="020B0606030504020204" pitchFamily="34" charset="0"/>
              </a:rPr>
              <a:t>het verlenen van goede zorg</a:t>
            </a:r>
            <a:r>
              <a:rPr lang="nl-NL" b="0" i="0">
                <a:effectLst/>
                <a:latin typeface="Open Sans" panose="020B0606030504020204" pitchFamily="34" charset="0"/>
              </a:rPr>
              <a:t>. </a:t>
            </a:r>
          </a:p>
          <a:p>
            <a:r>
              <a:rPr lang="nl-NL">
                <a:latin typeface="Open Sans" panose="020B0606030504020204" pitchFamily="34" charset="0"/>
              </a:rPr>
              <a:t>Verder; regels die in de wet vermeldt staan (rechten van de patiënt)</a:t>
            </a:r>
            <a:endParaRPr lang="nl-NL"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617175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F85E0883-9001-4D4E-9C91-E8D165DAF9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1" name="Oval 10">
              <a:extLst>
                <a:ext uri="{FF2B5EF4-FFF2-40B4-BE49-F238E27FC236}">
                  <a16:creationId xmlns:a16="http://schemas.microsoft.com/office/drawing/2014/main" id="{94AEEF45-F5C8-4322-9C98-33BB7A5A29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2" name="Oval 11">
              <a:extLst>
                <a:ext uri="{FF2B5EF4-FFF2-40B4-BE49-F238E27FC236}">
                  <a16:creationId xmlns:a16="http://schemas.microsoft.com/office/drawing/2014/main" id="{185E4386-A445-455A-91C4-16DE5DA9F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p:nvSpPr>
          <p:cNvPr id="2" name="Titel 1">
            <a:extLst>
              <a:ext uri="{FF2B5EF4-FFF2-40B4-BE49-F238E27FC236}">
                <a16:creationId xmlns:a16="http://schemas.microsoft.com/office/drawing/2014/main" id="{E94959EA-B68D-BD38-FFF8-ACBE2BBB6A07}"/>
              </a:ext>
            </a:extLst>
          </p:cNvPr>
          <p:cNvSpPr>
            <a:spLocks noGrp="1"/>
          </p:cNvSpPr>
          <p:nvPr>
            <p:ph type="title"/>
          </p:nvPr>
        </p:nvSpPr>
        <p:spPr>
          <a:xfrm>
            <a:off x="1069848" y="484632"/>
            <a:ext cx="10058400" cy="1609344"/>
          </a:xfrm>
        </p:spPr>
        <p:txBody>
          <a:bodyPr vert="horz" lIns="91440" tIns="45720" rIns="91440" bIns="45720" rtlCol="0" anchor="ctr">
            <a:normAutofit/>
          </a:bodyPr>
          <a:lstStyle/>
          <a:p>
            <a:r>
              <a:rPr lang="en-US" dirty="0" err="1"/>
              <a:t>Opdracht</a:t>
            </a:r>
            <a:r>
              <a:rPr lang="en-US" dirty="0"/>
              <a:t> 2</a:t>
            </a:r>
          </a:p>
        </p:txBody>
      </p:sp>
      <p:sp>
        <p:nvSpPr>
          <p:cNvPr id="14" name="Rectangle 13">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6">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EE2E74AB-DB16-0AEE-146E-7531036A9164}"/>
              </a:ext>
            </a:extLst>
          </p:cNvPr>
          <p:cNvSpPr>
            <a:spLocks noGrp="1"/>
          </p:cNvSpPr>
          <p:nvPr>
            <p:ph sz="half" idx="1"/>
          </p:nvPr>
        </p:nvSpPr>
        <p:spPr>
          <a:xfrm>
            <a:off x="1066800" y="2385390"/>
            <a:ext cx="4632377" cy="3276108"/>
          </a:xfrm>
        </p:spPr>
        <p:txBody>
          <a:bodyPr>
            <a:normAutofit/>
          </a:bodyPr>
          <a:lstStyle/>
          <a:p>
            <a:pPr marL="140818" indent="-140818" defTabSz="704088">
              <a:spcBef>
                <a:spcPts val="924"/>
              </a:spcBef>
            </a:pPr>
            <a:r>
              <a:rPr lang="nl-NL" kern="1200" dirty="0">
                <a:solidFill>
                  <a:schemeClr val="tx1"/>
                </a:solidFill>
                <a:latin typeface="RO Sans"/>
              </a:rPr>
              <a:t>Bedenk een situatie of probleem waar dit onderwerp aan de orde is.</a:t>
            </a:r>
          </a:p>
          <a:p>
            <a:pPr marL="140818" indent="-140818" defTabSz="704088">
              <a:spcBef>
                <a:spcPts val="924"/>
              </a:spcBef>
            </a:pPr>
            <a:r>
              <a:rPr lang="nl-NL" kern="1200" dirty="0">
                <a:solidFill>
                  <a:schemeClr val="tx1"/>
                </a:solidFill>
                <a:latin typeface="RO Sans"/>
              </a:rPr>
              <a:t>Welke wet is hierbij belangrijk?</a:t>
            </a:r>
          </a:p>
          <a:p>
            <a:pPr marL="140818" indent="-140818" defTabSz="704088">
              <a:spcBef>
                <a:spcPts val="924"/>
              </a:spcBef>
            </a:pPr>
            <a:r>
              <a:rPr lang="nl-NL" kern="1200" dirty="0">
                <a:solidFill>
                  <a:schemeClr val="tx1"/>
                </a:solidFill>
                <a:latin typeface="RO Sans"/>
              </a:rPr>
              <a:t>Hoe moet er gehandeld worden volgens de wet?</a:t>
            </a:r>
            <a:endParaRPr lang="nl-NL" dirty="0">
              <a:latin typeface="RO Sans"/>
            </a:endParaRPr>
          </a:p>
        </p:txBody>
      </p:sp>
      <p:sp>
        <p:nvSpPr>
          <p:cNvPr id="4" name="Tijdelijke aanduiding voor inhoud 3">
            <a:extLst>
              <a:ext uri="{FF2B5EF4-FFF2-40B4-BE49-F238E27FC236}">
                <a16:creationId xmlns:a16="http://schemas.microsoft.com/office/drawing/2014/main" id="{CDB3D23E-7930-A558-DF54-363AF632A253}"/>
              </a:ext>
            </a:extLst>
          </p:cNvPr>
          <p:cNvSpPr>
            <a:spLocks noGrp="1"/>
          </p:cNvSpPr>
          <p:nvPr>
            <p:ph sz="half" idx="2"/>
          </p:nvPr>
        </p:nvSpPr>
        <p:spPr>
          <a:xfrm>
            <a:off x="5981322" y="2411335"/>
            <a:ext cx="5143877" cy="3591900"/>
          </a:xfrm>
        </p:spPr>
        <p:txBody>
          <a:bodyPr>
            <a:noAutofit/>
          </a:bodyPr>
          <a:lstStyle/>
          <a:p>
            <a:pPr marL="0" indent="0" defTabSz="704088">
              <a:spcBef>
                <a:spcPts val="924"/>
              </a:spcBef>
              <a:buNone/>
            </a:pPr>
            <a:r>
              <a:rPr lang="nl-NL" b="1" kern="1200" dirty="0">
                <a:solidFill>
                  <a:schemeClr val="tx1"/>
                </a:solidFill>
                <a:latin typeface="RO Sans"/>
              </a:rPr>
              <a:t>   Onderwerpen</a:t>
            </a:r>
          </a:p>
          <a:p>
            <a:pPr marL="140818" indent="-140818" defTabSz="704088">
              <a:spcBef>
                <a:spcPts val="924"/>
              </a:spcBef>
            </a:pPr>
            <a:r>
              <a:rPr lang="nl-NL" kern="1200" dirty="0">
                <a:solidFill>
                  <a:schemeClr val="tx1"/>
                </a:solidFill>
                <a:latin typeface="RO Sans"/>
              </a:rPr>
              <a:t>Gezondheid</a:t>
            </a:r>
          </a:p>
          <a:p>
            <a:pPr marL="140818" indent="-140818" defTabSz="704088">
              <a:spcBef>
                <a:spcPts val="924"/>
              </a:spcBef>
            </a:pPr>
            <a:r>
              <a:rPr lang="nl-NL" kern="1200" dirty="0">
                <a:solidFill>
                  <a:schemeClr val="tx1"/>
                </a:solidFill>
                <a:latin typeface="RO Sans"/>
              </a:rPr>
              <a:t>Hygiëne</a:t>
            </a:r>
          </a:p>
          <a:p>
            <a:pPr marL="140818" indent="-140818" defTabSz="704088">
              <a:spcBef>
                <a:spcPts val="924"/>
              </a:spcBef>
            </a:pPr>
            <a:r>
              <a:rPr lang="nl-NL" kern="1200" dirty="0">
                <a:solidFill>
                  <a:schemeClr val="tx1"/>
                </a:solidFill>
                <a:latin typeface="RO Sans"/>
              </a:rPr>
              <a:t>Veiligheid</a:t>
            </a:r>
          </a:p>
          <a:p>
            <a:pPr marL="140818" indent="-140818" defTabSz="704088">
              <a:spcBef>
                <a:spcPts val="924"/>
              </a:spcBef>
            </a:pPr>
            <a:r>
              <a:rPr lang="nl-NL" kern="1200" dirty="0">
                <a:solidFill>
                  <a:schemeClr val="tx1"/>
                </a:solidFill>
                <a:latin typeface="RO Sans"/>
              </a:rPr>
              <a:t>Incidentmeldingen</a:t>
            </a:r>
          </a:p>
          <a:p>
            <a:pPr marL="140818" indent="-140818" defTabSz="704088">
              <a:spcBef>
                <a:spcPts val="924"/>
              </a:spcBef>
            </a:pPr>
            <a:r>
              <a:rPr lang="nl-NL" kern="1200" dirty="0">
                <a:solidFill>
                  <a:schemeClr val="tx1"/>
                </a:solidFill>
                <a:latin typeface="RO Sans"/>
              </a:rPr>
              <a:t>ARBO</a:t>
            </a:r>
          </a:p>
          <a:p>
            <a:pPr marL="140818" indent="-140818" defTabSz="704088">
              <a:spcBef>
                <a:spcPts val="924"/>
              </a:spcBef>
            </a:pPr>
            <a:r>
              <a:rPr lang="nl-NL" kern="1200" dirty="0">
                <a:solidFill>
                  <a:schemeClr val="tx1"/>
                </a:solidFill>
                <a:latin typeface="RO Sans"/>
              </a:rPr>
              <a:t>Milieu</a:t>
            </a:r>
          </a:p>
          <a:p>
            <a:pPr marL="140818" indent="-140818" defTabSz="704088">
              <a:spcBef>
                <a:spcPts val="924"/>
              </a:spcBef>
            </a:pPr>
            <a:r>
              <a:rPr lang="nl-NL" kern="1200" dirty="0">
                <a:solidFill>
                  <a:schemeClr val="tx1"/>
                </a:solidFill>
                <a:latin typeface="RO Sans"/>
              </a:rPr>
              <a:t>Kwaliteitszorg</a:t>
            </a:r>
          </a:p>
          <a:p>
            <a:pPr marL="140818" indent="-140818" defTabSz="704088">
              <a:spcBef>
                <a:spcPts val="924"/>
              </a:spcBef>
            </a:pPr>
            <a:r>
              <a:rPr lang="nl-NL" kern="1200" dirty="0">
                <a:solidFill>
                  <a:schemeClr val="tx1"/>
                </a:solidFill>
                <a:latin typeface="RO Sans"/>
              </a:rPr>
              <a:t>Ergonomisch</a:t>
            </a:r>
          </a:p>
          <a:p>
            <a:pPr marL="140818" indent="-140818" defTabSz="704088">
              <a:spcBef>
                <a:spcPts val="924"/>
              </a:spcBef>
            </a:pPr>
            <a:r>
              <a:rPr lang="nl-NL" kern="1200" dirty="0">
                <a:solidFill>
                  <a:schemeClr val="tx1"/>
                </a:solidFill>
                <a:latin typeface="RO Sans"/>
              </a:rPr>
              <a:t>Kostenbewust werken</a:t>
            </a:r>
          </a:p>
          <a:p>
            <a:pPr marL="0" indent="0">
              <a:buNone/>
            </a:pPr>
            <a:endParaRPr lang="nl-NL" dirty="0">
              <a:latin typeface="RO Sans"/>
            </a:endParaRPr>
          </a:p>
        </p:txBody>
      </p:sp>
    </p:spTree>
    <p:extLst>
      <p:ext uri="{BB962C8B-B14F-4D97-AF65-F5344CB8AC3E}">
        <p14:creationId xmlns:p14="http://schemas.microsoft.com/office/powerpoint/2010/main" val="3450273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itel 4">
            <a:extLst>
              <a:ext uri="{FF2B5EF4-FFF2-40B4-BE49-F238E27FC236}">
                <a16:creationId xmlns:a16="http://schemas.microsoft.com/office/drawing/2014/main" id="{7EF672DA-2132-016A-8C46-A61B6CA587F0}"/>
              </a:ext>
            </a:extLst>
          </p:cNvPr>
          <p:cNvSpPr>
            <a:spLocks noGrp="1"/>
          </p:cNvSpPr>
          <p:nvPr>
            <p:ph type="title"/>
          </p:nvPr>
        </p:nvSpPr>
        <p:spPr>
          <a:xfrm>
            <a:off x="1069848" y="484632"/>
            <a:ext cx="10058400" cy="1609344"/>
          </a:xfrm>
        </p:spPr>
        <p:txBody>
          <a:bodyPr>
            <a:normAutofit/>
          </a:bodyPr>
          <a:lstStyle/>
          <a:p>
            <a:r>
              <a:rPr lang="nl-NL" dirty="0"/>
              <a:t>Evaluatie</a:t>
            </a:r>
          </a:p>
        </p:txBody>
      </p:sp>
      <p:sp>
        <p:nvSpPr>
          <p:cNvPr id="6" name="Tijdelijke aanduiding voor inhoud 5">
            <a:extLst>
              <a:ext uri="{FF2B5EF4-FFF2-40B4-BE49-F238E27FC236}">
                <a16:creationId xmlns:a16="http://schemas.microsoft.com/office/drawing/2014/main" id="{37852D50-80D3-C44D-2B84-F771AB12B29A}"/>
              </a:ext>
            </a:extLst>
          </p:cNvPr>
          <p:cNvSpPr>
            <a:spLocks noGrp="1"/>
          </p:cNvSpPr>
          <p:nvPr>
            <p:ph idx="1"/>
          </p:nvPr>
        </p:nvSpPr>
        <p:spPr>
          <a:xfrm>
            <a:off x="1069848" y="2320412"/>
            <a:ext cx="10058400" cy="3851787"/>
          </a:xfrm>
        </p:spPr>
        <p:txBody>
          <a:bodyPr>
            <a:normAutofit/>
          </a:bodyPr>
          <a:lstStyle/>
          <a:p>
            <a:pPr marL="0" indent="0">
              <a:buNone/>
            </a:pPr>
            <a:r>
              <a:rPr lang="nl-NL" dirty="0"/>
              <a:t>Weet je nu:</a:t>
            </a:r>
          </a:p>
          <a:p>
            <a:endParaRPr lang="nl-NL" dirty="0"/>
          </a:p>
          <a:p>
            <a:r>
              <a:rPr lang="nl-NL" dirty="0"/>
              <a:t>Wat de wet BIG inhoudt</a:t>
            </a:r>
          </a:p>
          <a:p>
            <a:r>
              <a:rPr lang="nl-NL" dirty="0"/>
              <a:t>Wat de WKKGZ inhoudt</a:t>
            </a:r>
          </a:p>
          <a:p>
            <a:r>
              <a:rPr lang="nl-NL" dirty="0"/>
              <a:t>Wat de WGBO inhoudt</a:t>
            </a:r>
          </a:p>
          <a:p>
            <a:r>
              <a:rPr lang="nl-NL"/>
              <a:t>Welke rechten en plichten je hebt als zorgverlener en als zorgvrager</a:t>
            </a:r>
          </a:p>
        </p:txBody>
      </p:sp>
      <p:sp>
        <p:nvSpPr>
          <p:cNvPr id="19" name="Oval 18">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1" name="Oval 20">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98140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08CB0BB6-7F56-982D-4CC5-2D3AE82B1DEE}"/>
              </a:ext>
            </a:extLst>
          </p:cNvPr>
          <p:cNvSpPr>
            <a:spLocks noGrp="1"/>
          </p:cNvSpPr>
          <p:nvPr>
            <p:ph type="title"/>
          </p:nvPr>
        </p:nvSpPr>
        <p:spPr>
          <a:xfrm>
            <a:off x="1069848" y="484632"/>
            <a:ext cx="10058400" cy="1609344"/>
          </a:xfrm>
        </p:spPr>
        <p:txBody>
          <a:bodyPr>
            <a:normAutofit/>
          </a:bodyPr>
          <a:lstStyle/>
          <a:p>
            <a:r>
              <a:rPr lang="nl-NL" dirty="0"/>
              <a:t>Na deze les weet je:</a:t>
            </a:r>
          </a:p>
        </p:txBody>
      </p:sp>
      <p:sp>
        <p:nvSpPr>
          <p:cNvPr id="3" name="Tijdelijke aanduiding voor inhoud 2">
            <a:extLst>
              <a:ext uri="{FF2B5EF4-FFF2-40B4-BE49-F238E27FC236}">
                <a16:creationId xmlns:a16="http://schemas.microsoft.com/office/drawing/2014/main" id="{F5233406-656A-FE5A-921F-283F724EC945}"/>
              </a:ext>
            </a:extLst>
          </p:cNvPr>
          <p:cNvSpPr>
            <a:spLocks noGrp="1"/>
          </p:cNvSpPr>
          <p:nvPr>
            <p:ph idx="1"/>
          </p:nvPr>
        </p:nvSpPr>
        <p:spPr>
          <a:xfrm>
            <a:off x="1069848" y="2320412"/>
            <a:ext cx="10058400" cy="3851787"/>
          </a:xfrm>
        </p:spPr>
        <p:txBody>
          <a:bodyPr>
            <a:normAutofit/>
          </a:bodyPr>
          <a:lstStyle/>
          <a:p>
            <a:r>
              <a:rPr lang="nl-NL" dirty="0"/>
              <a:t>Wat de wet BIG inhoudt</a:t>
            </a:r>
          </a:p>
          <a:p>
            <a:r>
              <a:rPr lang="nl-NL" dirty="0"/>
              <a:t>Wat de WKKGZ inhoudt</a:t>
            </a:r>
          </a:p>
          <a:p>
            <a:r>
              <a:rPr lang="nl-NL" dirty="0"/>
              <a:t>Wat de WGBO inhoudt</a:t>
            </a:r>
          </a:p>
          <a:p>
            <a:r>
              <a:rPr lang="nl-NL" dirty="0"/>
              <a:t>Welke rechten en plichten je hebt als zorgverlener en als zorgvrager</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48190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2B60A397-EED1-59D3-A9BC-00D43DC04527}"/>
              </a:ext>
            </a:extLst>
          </p:cNvPr>
          <p:cNvSpPr>
            <a:spLocks noGrp="1"/>
          </p:cNvSpPr>
          <p:nvPr>
            <p:ph type="title"/>
          </p:nvPr>
        </p:nvSpPr>
        <p:spPr>
          <a:xfrm>
            <a:off x="1069848" y="484632"/>
            <a:ext cx="10058400" cy="1609344"/>
          </a:xfrm>
        </p:spPr>
        <p:txBody>
          <a:bodyPr>
            <a:normAutofit/>
          </a:bodyPr>
          <a:lstStyle/>
          <a:p>
            <a:r>
              <a:rPr lang="nl-NL" dirty="0"/>
              <a:t>Wet big</a:t>
            </a:r>
          </a:p>
        </p:txBody>
      </p:sp>
      <p:sp>
        <p:nvSpPr>
          <p:cNvPr id="3" name="Tijdelijke aanduiding voor inhoud 2">
            <a:extLst>
              <a:ext uri="{FF2B5EF4-FFF2-40B4-BE49-F238E27FC236}">
                <a16:creationId xmlns:a16="http://schemas.microsoft.com/office/drawing/2014/main" id="{793D7029-BF28-0E84-28BF-89C45A5989E4}"/>
              </a:ext>
            </a:extLst>
          </p:cNvPr>
          <p:cNvSpPr>
            <a:spLocks noGrp="1"/>
          </p:cNvSpPr>
          <p:nvPr>
            <p:ph idx="1"/>
          </p:nvPr>
        </p:nvSpPr>
        <p:spPr>
          <a:xfrm>
            <a:off x="1069848" y="2320412"/>
            <a:ext cx="10058400" cy="3851787"/>
          </a:xfrm>
        </p:spPr>
        <p:txBody>
          <a:bodyPr>
            <a:normAutofit/>
          </a:bodyPr>
          <a:lstStyle/>
          <a:p>
            <a:r>
              <a:rPr lang="nl-NL" b="1" dirty="0"/>
              <a:t>BIG</a:t>
            </a:r>
            <a:r>
              <a:rPr lang="nl-NL" dirty="0"/>
              <a:t> = </a:t>
            </a:r>
          </a:p>
          <a:p>
            <a:pPr marL="0" indent="0">
              <a:buNone/>
            </a:pPr>
            <a:r>
              <a:rPr lang="nl-NL" b="1" dirty="0"/>
              <a:t>	  B</a:t>
            </a:r>
            <a:r>
              <a:rPr lang="nl-NL" dirty="0"/>
              <a:t>eroepen in de </a:t>
            </a:r>
            <a:r>
              <a:rPr lang="nl-NL" b="1" dirty="0"/>
              <a:t>I</a:t>
            </a:r>
            <a:r>
              <a:rPr lang="nl-NL" dirty="0"/>
              <a:t>ndividuele </a:t>
            </a:r>
            <a:r>
              <a:rPr lang="nl-NL" b="1" dirty="0"/>
              <a:t>G</a:t>
            </a:r>
            <a:r>
              <a:rPr lang="nl-NL" dirty="0"/>
              <a:t>ezondheidszorg</a:t>
            </a:r>
          </a:p>
          <a:p>
            <a:r>
              <a:rPr lang="nl-NL" dirty="0"/>
              <a:t>Wettelijk, online en openbaar register</a:t>
            </a:r>
          </a:p>
          <a:p>
            <a:r>
              <a:rPr lang="nl-NL" dirty="0"/>
              <a:t>Je mag een beschermde beroepstitel voeren</a:t>
            </a:r>
          </a:p>
          <a:p>
            <a:r>
              <a:rPr lang="nl-NL" dirty="0"/>
              <a:t>Geeft duidelijkheid over de bevoegdheid van een zorgverlener</a:t>
            </a:r>
          </a:p>
          <a:p>
            <a:r>
              <a:rPr lang="nl-NL" dirty="0"/>
              <a:t>Je mag de bij het beroep horende voorbehouden handelingen zelfstandig uitvoeren</a:t>
            </a:r>
          </a:p>
          <a:p>
            <a:r>
              <a:rPr lang="nl-NL" dirty="0"/>
              <a:t>Je valt onder het tuchtrecht</a:t>
            </a:r>
          </a:p>
          <a:p>
            <a:r>
              <a:rPr lang="nl-NL" dirty="0"/>
              <a:t>Elke 5 jaar herregistratie</a:t>
            </a:r>
          </a:p>
          <a:p>
            <a:endParaRPr lang="nl-NL"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61181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DBA6B-89C5-B728-58D2-7007B340F672}"/>
              </a:ext>
            </a:extLst>
          </p:cNvPr>
          <p:cNvSpPr>
            <a:spLocks noGrp="1"/>
          </p:cNvSpPr>
          <p:nvPr>
            <p:ph type="title"/>
          </p:nvPr>
        </p:nvSpPr>
        <p:spPr/>
        <p:txBody>
          <a:bodyPr/>
          <a:lstStyle/>
          <a:p>
            <a:r>
              <a:rPr lang="nl-NL" dirty="0"/>
              <a:t>Opdracht 1</a:t>
            </a:r>
          </a:p>
        </p:txBody>
      </p:sp>
      <p:sp>
        <p:nvSpPr>
          <p:cNvPr id="3" name="Tijdelijke aanduiding voor inhoud 2">
            <a:extLst>
              <a:ext uri="{FF2B5EF4-FFF2-40B4-BE49-F238E27FC236}">
                <a16:creationId xmlns:a16="http://schemas.microsoft.com/office/drawing/2014/main" id="{FB6596E1-EC50-D765-F24F-315CFF8FF4CC}"/>
              </a:ext>
            </a:extLst>
          </p:cNvPr>
          <p:cNvSpPr>
            <a:spLocks noGrp="1"/>
          </p:cNvSpPr>
          <p:nvPr>
            <p:ph idx="1"/>
          </p:nvPr>
        </p:nvSpPr>
        <p:spPr/>
        <p:txBody>
          <a:bodyPr/>
          <a:lstStyle/>
          <a:p>
            <a:r>
              <a:rPr lang="nl-NL" dirty="0"/>
              <a:t>Zoek een docent of collega op in het BIG-register</a:t>
            </a:r>
          </a:p>
        </p:txBody>
      </p:sp>
    </p:spTree>
    <p:extLst>
      <p:ext uri="{BB962C8B-B14F-4D97-AF65-F5344CB8AC3E}">
        <p14:creationId xmlns:p14="http://schemas.microsoft.com/office/powerpoint/2010/main" val="922899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 name="Group 7">
            <a:extLst>
              <a:ext uri="{FF2B5EF4-FFF2-40B4-BE49-F238E27FC236}">
                <a16:creationId xmlns:a16="http://schemas.microsoft.com/office/drawing/2014/main" id="{132FD491-28F3-42E7-AEBF-A9E3C462C9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9" name="Oval 8">
              <a:extLst>
                <a:ext uri="{FF2B5EF4-FFF2-40B4-BE49-F238E27FC236}">
                  <a16:creationId xmlns:a16="http://schemas.microsoft.com/office/drawing/2014/main" id="{AD016B6E-F283-4CFB-9099-05C8DA6AB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a:extLst>
                <a:ext uri="{FF2B5EF4-FFF2-40B4-BE49-F238E27FC236}">
                  <a16:creationId xmlns:a16="http://schemas.microsoft.com/office/drawing/2014/main" id="{72D0360E-345F-4790-B0A0-03ADC36B5E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useBgFill="1">
        <p:nvSpPr>
          <p:cNvPr id="12" name="Rectangle 11">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6">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5">
              <a:alphaModFix amt="85000"/>
              <a:lum bright="70000" contrast="-70000"/>
              <a:extLst>
                <a:ext uri="{BEBA8EAE-BF5A-486C-A8C5-ECC9F3942E4B}">
                  <a14:imgProps xmlns:a14="http://schemas.microsoft.com/office/drawing/2010/main">
                    <a14:imgLayer r:embed="rId6">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6">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0AE767F0-982F-110F-F0C6-03D9C5CBD6B9}"/>
              </a:ext>
            </a:extLst>
          </p:cNvPr>
          <p:cNvSpPr>
            <a:spLocks noGrp="1"/>
          </p:cNvSpPr>
          <p:nvPr>
            <p:ph type="title"/>
          </p:nvPr>
        </p:nvSpPr>
        <p:spPr>
          <a:xfrm>
            <a:off x="1069848" y="484632"/>
            <a:ext cx="10058400" cy="1609344"/>
          </a:xfrm>
        </p:spPr>
        <p:txBody>
          <a:bodyPr vert="horz" lIns="91440" tIns="45720" rIns="91440" bIns="45720" rtlCol="0" anchor="ctr">
            <a:normAutofit/>
          </a:bodyPr>
          <a:lstStyle/>
          <a:p>
            <a:r>
              <a:rPr lang="en-US"/>
              <a:t>Welke beroepen staan er in het big-register?</a:t>
            </a:r>
          </a:p>
        </p:txBody>
      </p:sp>
      <p:sp>
        <p:nvSpPr>
          <p:cNvPr id="3" name="Tijdelijke aanduiding voor inhoud 2">
            <a:extLst>
              <a:ext uri="{FF2B5EF4-FFF2-40B4-BE49-F238E27FC236}">
                <a16:creationId xmlns:a16="http://schemas.microsoft.com/office/drawing/2014/main" id="{CC460FA9-9921-912B-BE96-1DBF2A3765D6}"/>
              </a:ext>
            </a:extLst>
          </p:cNvPr>
          <p:cNvSpPr>
            <a:spLocks noGrp="1"/>
          </p:cNvSpPr>
          <p:nvPr>
            <p:ph sz="half" idx="1"/>
          </p:nvPr>
        </p:nvSpPr>
        <p:spPr>
          <a:xfrm>
            <a:off x="1069848" y="2320413"/>
            <a:ext cx="10058400" cy="2774020"/>
          </a:xfrm>
        </p:spPr>
        <p:txBody>
          <a:bodyPr vert="horz" lIns="91440" tIns="45720" rIns="91440" bIns="45720" numCol="2" rtlCol="0">
            <a:normAutofit/>
          </a:bodyPr>
          <a:lstStyle/>
          <a:p>
            <a:r>
              <a:rPr lang="en-US" dirty="0" err="1"/>
              <a:t>Apotheker</a:t>
            </a:r>
            <a:r>
              <a:rPr lang="en-US" dirty="0"/>
              <a:t>				</a:t>
            </a:r>
          </a:p>
          <a:p>
            <a:r>
              <a:rPr lang="en-US" dirty="0"/>
              <a:t>Arts					</a:t>
            </a:r>
          </a:p>
          <a:p>
            <a:r>
              <a:rPr lang="en-US" dirty="0" err="1"/>
              <a:t>Fysiotherapeut</a:t>
            </a:r>
            <a:r>
              <a:rPr lang="en-US" dirty="0"/>
              <a:t>			</a:t>
            </a:r>
          </a:p>
          <a:p>
            <a:r>
              <a:rPr lang="en-US" dirty="0" err="1"/>
              <a:t>Gezondheidspsycholoog</a:t>
            </a:r>
            <a:r>
              <a:rPr lang="en-US" dirty="0"/>
              <a:t>		</a:t>
            </a:r>
          </a:p>
          <a:p>
            <a:r>
              <a:rPr lang="en-US" dirty="0" err="1"/>
              <a:t>Klinisch</a:t>
            </a:r>
            <a:r>
              <a:rPr lang="en-US" dirty="0"/>
              <a:t> </a:t>
            </a:r>
            <a:r>
              <a:rPr lang="en-US" dirty="0" err="1"/>
              <a:t>technoloog</a:t>
            </a:r>
            <a:r>
              <a:rPr lang="en-US" dirty="0"/>
              <a:t>			</a:t>
            </a:r>
          </a:p>
          <a:p>
            <a:r>
              <a:rPr lang="en-US" dirty="0" err="1"/>
              <a:t>Orthopedagoog</a:t>
            </a:r>
            <a:r>
              <a:rPr lang="en-US" dirty="0"/>
              <a:t>-generalist</a:t>
            </a:r>
          </a:p>
          <a:p>
            <a:r>
              <a:rPr lang="en-US" dirty="0"/>
              <a:t>Physician assistant</a:t>
            </a:r>
          </a:p>
          <a:p>
            <a:r>
              <a:rPr lang="en-US" dirty="0" err="1"/>
              <a:t>Psychotherapeut</a:t>
            </a:r>
            <a:endParaRPr lang="en-US" dirty="0"/>
          </a:p>
          <a:p>
            <a:r>
              <a:rPr lang="en-US" dirty="0" err="1"/>
              <a:t>Tandarts</a:t>
            </a:r>
            <a:endParaRPr lang="en-US" dirty="0"/>
          </a:p>
          <a:p>
            <a:r>
              <a:rPr lang="en-US" dirty="0" err="1"/>
              <a:t>Verloskundige</a:t>
            </a:r>
            <a:endParaRPr lang="en-US" dirty="0"/>
          </a:p>
          <a:p>
            <a:r>
              <a:rPr lang="en-US" b="1" dirty="0" err="1"/>
              <a:t>Verpleegkundige</a:t>
            </a:r>
            <a:endParaRPr lang="en-US" dirty="0"/>
          </a:p>
        </p:txBody>
      </p:sp>
      <p:sp>
        <p:nvSpPr>
          <p:cNvPr id="20" name="Oval 19">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5809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Titel 6">
            <a:extLst>
              <a:ext uri="{FF2B5EF4-FFF2-40B4-BE49-F238E27FC236}">
                <a16:creationId xmlns:a16="http://schemas.microsoft.com/office/drawing/2014/main" id="{B2216A8A-FB59-BD23-AC8B-6C12A22298F2}"/>
              </a:ext>
            </a:extLst>
          </p:cNvPr>
          <p:cNvSpPr>
            <a:spLocks noGrp="1"/>
          </p:cNvSpPr>
          <p:nvPr>
            <p:ph type="title"/>
          </p:nvPr>
        </p:nvSpPr>
        <p:spPr>
          <a:xfrm>
            <a:off x="1069848" y="484632"/>
            <a:ext cx="10058400" cy="1609344"/>
          </a:xfrm>
        </p:spPr>
        <p:txBody>
          <a:bodyPr>
            <a:normAutofit/>
          </a:bodyPr>
          <a:lstStyle/>
          <a:p>
            <a:r>
              <a:rPr lang="nl-NL" dirty="0" err="1"/>
              <a:t>wkkgz</a:t>
            </a:r>
            <a:endParaRPr lang="nl-NL" dirty="0"/>
          </a:p>
        </p:txBody>
      </p:sp>
      <p:sp>
        <p:nvSpPr>
          <p:cNvPr id="8" name="Tijdelijke aanduiding voor inhoud 7">
            <a:extLst>
              <a:ext uri="{FF2B5EF4-FFF2-40B4-BE49-F238E27FC236}">
                <a16:creationId xmlns:a16="http://schemas.microsoft.com/office/drawing/2014/main" id="{B1D60508-131C-CC3C-3A53-51FB05CA7D34}"/>
              </a:ext>
            </a:extLst>
          </p:cNvPr>
          <p:cNvSpPr>
            <a:spLocks noGrp="1"/>
          </p:cNvSpPr>
          <p:nvPr>
            <p:ph idx="1"/>
          </p:nvPr>
        </p:nvSpPr>
        <p:spPr>
          <a:xfrm>
            <a:off x="1069848" y="2320412"/>
            <a:ext cx="10058400" cy="3851787"/>
          </a:xfrm>
        </p:spPr>
        <p:txBody>
          <a:bodyPr>
            <a:normAutofit/>
          </a:bodyPr>
          <a:lstStyle/>
          <a:p>
            <a:r>
              <a:rPr lang="nl-NL" b="1" dirty="0"/>
              <a:t>WKKGZ</a:t>
            </a:r>
            <a:r>
              <a:rPr lang="nl-NL" dirty="0"/>
              <a:t> = </a:t>
            </a:r>
          </a:p>
          <a:p>
            <a:pPr marL="0" indent="0">
              <a:buNone/>
            </a:pPr>
            <a:r>
              <a:rPr lang="nl-NL" b="1" i="0" dirty="0">
                <a:effectLst/>
              </a:rPr>
              <a:t>			   W</a:t>
            </a:r>
            <a:r>
              <a:rPr lang="nl-NL" i="0" dirty="0">
                <a:effectLst/>
              </a:rPr>
              <a:t>et </a:t>
            </a:r>
            <a:r>
              <a:rPr lang="nl-NL" b="1" i="0" dirty="0">
                <a:effectLst/>
              </a:rPr>
              <a:t>k</a:t>
            </a:r>
            <a:r>
              <a:rPr lang="nl-NL" i="0" dirty="0">
                <a:effectLst/>
              </a:rPr>
              <a:t>waliteit, </a:t>
            </a:r>
            <a:r>
              <a:rPr lang="nl-NL" b="1" i="0" dirty="0">
                <a:effectLst/>
              </a:rPr>
              <a:t>k</a:t>
            </a:r>
            <a:r>
              <a:rPr lang="nl-NL" i="0" dirty="0">
                <a:effectLst/>
              </a:rPr>
              <a:t>lachten en </a:t>
            </a:r>
            <a:r>
              <a:rPr lang="nl-NL" b="1" i="0" dirty="0">
                <a:effectLst/>
              </a:rPr>
              <a:t>g</a:t>
            </a:r>
            <a:r>
              <a:rPr lang="nl-NL" i="0" dirty="0">
                <a:effectLst/>
              </a:rPr>
              <a:t>eschillen</a:t>
            </a:r>
            <a:r>
              <a:rPr lang="nl-NL" b="1" i="0" dirty="0">
                <a:effectLst/>
              </a:rPr>
              <a:t> z</a:t>
            </a:r>
            <a:r>
              <a:rPr lang="nl-NL" i="0" dirty="0">
                <a:effectLst/>
              </a:rPr>
              <a:t>org</a:t>
            </a:r>
            <a:endParaRPr lang="nl-NL" dirty="0"/>
          </a:p>
          <a:p>
            <a:r>
              <a:rPr lang="nl-NL" dirty="0"/>
              <a:t>Staat in wat goede zorg precies inhoudt</a:t>
            </a:r>
          </a:p>
          <a:p>
            <a:r>
              <a:rPr lang="nl-NL" dirty="0"/>
              <a:t>En w</a:t>
            </a:r>
            <a:r>
              <a:rPr lang="nl-NL" b="0" i="0" dirty="0">
                <a:effectLst/>
                <a:latin typeface="RO Sans"/>
              </a:rPr>
              <a:t>at er moet gebeuren als mensen een klacht hebben over de zorg</a:t>
            </a:r>
          </a:p>
          <a:p>
            <a:r>
              <a:rPr lang="nl-NL" dirty="0">
                <a:latin typeface="RO Sans"/>
              </a:rPr>
              <a:t>Het doel is: “</a:t>
            </a:r>
            <a:r>
              <a:rPr lang="nl-NL" b="0" i="0" dirty="0">
                <a:effectLst/>
                <a:latin typeface="RO Sans"/>
              </a:rPr>
              <a:t>openheid over klachten en ongewenste gebeurtenissen en ervan leren. Om zo gezamenlijk de zorg te verbeteren”</a:t>
            </a:r>
          </a:p>
          <a:p>
            <a:r>
              <a:rPr lang="nl-NL" dirty="0">
                <a:latin typeface="RO Sans"/>
              </a:rPr>
              <a:t>Geldt voor alle zorgaanbieders</a:t>
            </a:r>
            <a:endParaRPr lang="nl-NL" dirty="0"/>
          </a:p>
          <a:p>
            <a:pPr marL="324000" lvl="1" indent="0">
              <a:buNone/>
            </a:pPr>
            <a:r>
              <a:rPr lang="nl-NL" b="1" i="0" dirty="0">
                <a:effectLst/>
              </a:rPr>
              <a:t>			</a:t>
            </a:r>
            <a:endParaRPr lang="nl-NL" dirty="0"/>
          </a:p>
        </p:txBody>
      </p:sp>
      <p:sp>
        <p:nvSpPr>
          <p:cNvPr id="21" name="Oval 20">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3" name="Oval 22">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0324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D085C8A3-8A88-F200-34AE-3F61EF920C2F}"/>
              </a:ext>
            </a:extLst>
          </p:cNvPr>
          <p:cNvSpPr>
            <a:spLocks noGrp="1"/>
          </p:cNvSpPr>
          <p:nvPr>
            <p:ph type="title"/>
          </p:nvPr>
        </p:nvSpPr>
        <p:spPr>
          <a:xfrm>
            <a:off x="1069848" y="484632"/>
            <a:ext cx="10058400" cy="1609344"/>
          </a:xfrm>
        </p:spPr>
        <p:txBody>
          <a:bodyPr>
            <a:normAutofit/>
          </a:bodyPr>
          <a:lstStyle/>
          <a:p>
            <a:r>
              <a:rPr lang="nl-NL" dirty="0"/>
              <a:t>De </a:t>
            </a:r>
            <a:r>
              <a:rPr lang="nl-NL" dirty="0" err="1"/>
              <a:t>wkkgz</a:t>
            </a:r>
            <a:r>
              <a:rPr lang="nl-NL" dirty="0"/>
              <a:t> regelt:</a:t>
            </a:r>
          </a:p>
        </p:txBody>
      </p:sp>
      <p:sp>
        <p:nvSpPr>
          <p:cNvPr id="3" name="Tijdelijke aanduiding voor inhoud 2">
            <a:extLst>
              <a:ext uri="{FF2B5EF4-FFF2-40B4-BE49-F238E27FC236}">
                <a16:creationId xmlns:a16="http://schemas.microsoft.com/office/drawing/2014/main" id="{81BC4C4E-6A1C-D0A6-E85D-F2E473D7E6D7}"/>
              </a:ext>
            </a:extLst>
          </p:cNvPr>
          <p:cNvSpPr>
            <a:spLocks noGrp="1"/>
          </p:cNvSpPr>
          <p:nvPr>
            <p:ph idx="1"/>
          </p:nvPr>
        </p:nvSpPr>
        <p:spPr>
          <a:xfrm>
            <a:off x="1069848" y="2320412"/>
            <a:ext cx="10058400" cy="3851787"/>
          </a:xfrm>
        </p:spPr>
        <p:txBody>
          <a:bodyPr>
            <a:normAutofit/>
          </a:bodyPr>
          <a:lstStyle/>
          <a:p>
            <a:r>
              <a:rPr lang="nl-NL" dirty="0"/>
              <a:t>Een betere en snellere aanpak van klachten</a:t>
            </a:r>
          </a:p>
          <a:p>
            <a:r>
              <a:rPr lang="nl-NL" i="0">
                <a:effectLst/>
              </a:rPr>
              <a:t>Zorgmedewerkers kunnen veilig incidenten melden</a:t>
            </a:r>
          </a:p>
          <a:p>
            <a:r>
              <a:rPr lang="nl-NL" i="0">
                <a:effectLst/>
              </a:rPr>
              <a:t>Cliënt krijgt sterkere positie</a:t>
            </a:r>
          </a:p>
          <a:p>
            <a:r>
              <a:rPr lang="nl-NL" i="0">
                <a:effectLst/>
              </a:rPr>
              <a:t>Uitbreiding meldplicht zorgaanbieders</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96965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9E4961A5-F785-C04B-B40B-6CA93E4C5D76}"/>
              </a:ext>
            </a:extLst>
          </p:cNvPr>
          <p:cNvSpPr>
            <a:spLocks noGrp="1"/>
          </p:cNvSpPr>
          <p:nvPr>
            <p:ph type="title"/>
          </p:nvPr>
        </p:nvSpPr>
        <p:spPr>
          <a:xfrm>
            <a:off x="1069848" y="484632"/>
            <a:ext cx="10058400" cy="1609344"/>
          </a:xfrm>
        </p:spPr>
        <p:txBody>
          <a:bodyPr>
            <a:normAutofit/>
          </a:bodyPr>
          <a:lstStyle/>
          <a:p>
            <a:r>
              <a:rPr lang="nl-NL" dirty="0" err="1"/>
              <a:t>wgbo</a:t>
            </a:r>
            <a:endParaRPr lang="nl-NL" dirty="0"/>
          </a:p>
        </p:txBody>
      </p:sp>
      <p:sp>
        <p:nvSpPr>
          <p:cNvPr id="3" name="Tijdelijke aanduiding voor inhoud 2">
            <a:extLst>
              <a:ext uri="{FF2B5EF4-FFF2-40B4-BE49-F238E27FC236}">
                <a16:creationId xmlns:a16="http://schemas.microsoft.com/office/drawing/2014/main" id="{A53C0368-6246-4761-E398-5E941318992B}"/>
              </a:ext>
            </a:extLst>
          </p:cNvPr>
          <p:cNvSpPr>
            <a:spLocks noGrp="1"/>
          </p:cNvSpPr>
          <p:nvPr>
            <p:ph idx="1"/>
          </p:nvPr>
        </p:nvSpPr>
        <p:spPr>
          <a:xfrm>
            <a:off x="1069848" y="2320412"/>
            <a:ext cx="10058400" cy="3851787"/>
          </a:xfrm>
        </p:spPr>
        <p:txBody>
          <a:bodyPr>
            <a:normAutofit/>
          </a:bodyPr>
          <a:lstStyle/>
          <a:p>
            <a:r>
              <a:rPr lang="nl-NL" b="1" dirty="0"/>
              <a:t>WGBO</a:t>
            </a:r>
            <a:r>
              <a:rPr lang="nl-NL" dirty="0"/>
              <a:t> = </a:t>
            </a:r>
          </a:p>
          <a:p>
            <a:pPr marL="0" indent="0">
              <a:buNone/>
            </a:pPr>
            <a:r>
              <a:rPr lang="nl-NL" b="1" dirty="0"/>
              <a:t>			</a:t>
            </a:r>
            <a:r>
              <a:rPr lang="nl-NL" b="0" i="0">
                <a:effectLst/>
                <a:latin typeface="Open Sans" panose="020B0606030504020204" pitchFamily="34" charset="0"/>
              </a:rPr>
              <a:t> </a:t>
            </a:r>
            <a:r>
              <a:rPr lang="nl-NL" b="1" i="0">
                <a:effectLst/>
                <a:latin typeface="Open Sans" panose="020B0606030504020204" pitchFamily="34" charset="0"/>
              </a:rPr>
              <a:t>W</a:t>
            </a:r>
            <a:r>
              <a:rPr lang="nl-NL" b="0" i="0">
                <a:effectLst/>
                <a:latin typeface="Open Sans" panose="020B0606030504020204" pitchFamily="34" charset="0"/>
              </a:rPr>
              <a:t>et op de </a:t>
            </a:r>
            <a:r>
              <a:rPr lang="nl-NL" b="1" i="0">
                <a:effectLst/>
                <a:latin typeface="Open Sans" panose="020B0606030504020204" pitchFamily="34" charset="0"/>
              </a:rPr>
              <a:t>g</a:t>
            </a:r>
            <a:r>
              <a:rPr lang="nl-NL" b="0" i="0">
                <a:effectLst/>
                <a:latin typeface="Open Sans" panose="020B0606030504020204" pitchFamily="34" charset="0"/>
              </a:rPr>
              <a:t>eneeskundige </a:t>
            </a:r>
            <a:r>
              <a:rPr lang="nl-NL" b="1" i="0">
                <a:effectLst/>
                <a:latin typeface="Open Sans" panose="020B0606030504020204" pitchFamily="34" charset="0"/>
              </a:rPr>
              <a:t>b</a:t>
            </a:r>
            <a:r>
              <a:rPr lang="nl-NL" b="0" i="0">
                <a:effectLst/>
                <a:latin typeface="Open Sans" panose="020B0606030504020204" pitchFamily="34" charset="0"/>
              </a:rPr>
              <a:t>ehandelings</a:t>
            </a:r>
            <a:r>
              <a:rPr lang="nl-NL" b="1" i="0">
                <a:effectLst/>
                <a:latin typeface="Open Sans" panose="020B0606030504020204" pitchFamily="34" charset="0"/>
              </a:rPr>
              <a:t>o</a:t>
            </a:r>
            <a:r>
              <a:rPr lang="nl-NL" b="0" i="0">
                <a:effectLst/>
                <a:latin typeface="Open Sans" panose="020B0606030504020204" pitchFamily="34" charset="0"/>
              </a:rPr>
              <a:t>vereenkomst</a:t>
            </a:r>
          </a:p>
          <a:p>
            <a:r>
              <a:rPr lang="nl-NL" b="0" i="0">
                <a:effectLst/>
              </a:rPr>
              <a:t>Regelt de relatie tussen </a:t>
            </a:r>
            <a:r>
              <a:rPr lang="nl-NL"/>
              <a:t>patiënt</a:t>
            </a:r>
            <a:r>
              <a:rPr lang="nl-NL" b="0" i="0">
                <a:effectLst/>
              </a:rPr>
              <a:t> en zorgverlener</a:t>
            </a:r>
          </a:p>
          <a:p>
            <a:r>
              <a:rPr lang="nl-NL"/>
              <a:t>Rechten en plichten van patiënt en zorgverlener</a:t>
            </a:r>
            <a:endParaRPr lang="nl-NL" b="1"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70748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2A7C06D9-DADD-D6B5-00CD-46865B72AB8D}"/>
              </a:ext>
            </a:extLst>
          </p:cNvPr>
          <p:cNvSpPr>
            <a:spLocks noGrp="1"/>
          </p:cNvSpPr>
          <p:nvPr>
            <p:ph type="title"/>
          </p:nvPr>
        </p:nvSpPr>
        <p:spPr>
          <a:xfrm>
            <a:off x="1069848" y="484632"/>
            <a:ext cx="10058400" cy="1609344"/>
          </a:xfrm>
        </p:spPr>
        <p:txBody>
          <a:bodyPr>
            <a:normAutofit/>
          </a:bodyPr>
          <a:lstStyle/>
          <a:p>
            <a:r>
              <a:rPr lang="nl-NL" dirty="0"/>
              <a:t>Rechten van een patiënt</a:t>
            </a:r>
          </a:p>
        </p:txBody>
      </p:sp>
      <p:sp>
        <p:nvSpPr>
          <p:cNvPr id="3" name="Tijdelijke aanduiding voor inhoud 2">
            <a:extLst>
              <a:ext uri="{FF2B5EF4-FFF2-40B4-BE49-F238E27FC236}">
                <a16:creationId xmlns:a16="http://schemas.microsoft.com/office/drawing/2014/main" id="{BBB31D9B-9B29-BE6F-A197-E0B8648CA805}"/>
              </a:ext>
            </a:extLst>
          </p:cNvPr>
          <p:cNvSpPr>
            <a:spLocks noGrp="1"/>
          </p:cNvSpPr>
          <p:nvPr>
            <p:ph idx="1"/>
          </p:nvPr>
        </p:nvSpPr>
        <p:spPr>
          <a:xfrm>
            <a:off x="1069848" y="2320412"/>
            <a:ext cx="10058400" cy="3851787"/>
          </a:xfrm>
        </p:spPr>
        <p:txBody>
          <a:bodyPr>
            <a:normAutofit/>
          </a:bodyPr>
          <a:lstStyle/>
          <a:p>
            <a:pPr>
              <a:buFont typeface="Arial" panose="020B0604020202020204" pitchFamily="34" charset="0"/>
              <a:buChar char="•"/>
            </a:pPr>
            <a:r>
              <a:rPr lang="nl-NL" sz="1700" b="0" i="0">
                <a:effectLst/>
              </a:rPr>
              <a:t>recht op duidelijke informatie over onderzoeken, behandelingen en uw gezondheidstoestand</a:t>
            </a:r>
          </a:p>
          <a:p>
            <a:pPr>
              <a:buFont typeface="Arial" panose="020B0604020202020204" pitchFamily="34" charset="0"/>
              <a:buChar char="•"/>
            </a:pPr>
            <a:r>
              <a:rPr lang="nl-NL" sz="1700" b="0" i="0">
                <a:effectLst/>
              </a:rPr>
              <a:t>recht op overleg met uw arts of hulpverlener en samen te beslissen over de behandeling</a:t>
            </a:r>
          </a:p>
          <a:p>
            <a:pPr>
              <a:buFont typeface="Arial" panose="020B0604020202020204" pitchFamily="34" charset="0"/>
              <a:buChar char="•"/>
            </a:pPr>
            <a:r>
              <a:rPr lang="nl-NL" sz="1700" b="0" i="0">
                <a:effectLst/>
              </a:rPr>
              <a:t>recht om ook ‘nee’ te zeggen tegen een voorgestelde behandeling</a:t>
            </a:r>
          </a:p>
          <a:p>
            <a:pPr>
              <a:buFont typeface="Arial" panose="020B0604020202020204" pitchFamily="34" charset="0"/>
              <a:buChar char="•"/>
            </a:pPr>
            <a:r>
              <a:rPr lang="nl-NL" sz="1700" b="0" i="0">
                <a:effectLst/>
              </a:rPr>
              <a:t>recht om geen informatie te willen</a:t>
            </a:r>
          </a:p>
          <a:p>
            <a:pPr>
              <a:buFont typeface="Arial" panose="020B0604020202020204" pitchFamily="34" charset="0"/>
              <a:buChar char="•"/>
            </a:pPr>
            <a:r>
              <a:rPr lang="nl-NL" sz="1700" b="0" i="0">
                <a:effectLst/>
              </a:rPr>
              <a:t>recht om uw medisch dossier in te zien en recht op een kopie daarvan;</a:t>
            </a:r>
          </a:p>
          <a:p>
            <a:pPr>
              <a:buFont typeface="Arial" panose="020B0604020202020204" pitchFamily="34" charset="0"/>
              <a:buChar char="•"/>
            </a:pPr>
            <a:r>
              <a:rPr lang="nl-NL" sz="1700" b="0" i="0">
                <a:effectLst/>
              </a:rPr>
              <a:t>recht om fouten in uw medisch dossier te herstellen</a:t>
            </a:r>
          </a:p>
          <a:p>
            <a:pPr>
              <a:buFont typeface="Arial" panose="020B0604020202020204" pitchFamily="34" charset="0"/>
              <a:buChar char="•"/>
            </a:pPr>
            <a:r>
              <a:rPr lang="nl-NL" sz="1700" b="0" i="0">
                <a:effectLst/>
              </a:rPr>
              <a:t>recht om een eigen verklaring aan uw medisch dossier toe te laten voegen</a:t>
            </a:r>
          </a:p>
          <a:p>
            <a:pPr>
              <a:buFont typeface="Arial" panose="020B0604020202020204" pitchFamily="34" charset="0"/>
              <a:buChar char="•"/>
            </a:pPr>
            <a:r>
              <a:rPr lang="nl-NL" sz="1700" b="0" i="0">
                <a:effectLst/>
              </a:rPr>
              <a:t>recht om gegevens uit uw medisch dossier te laten vernietigen</a:t>
            </a:r>
          </a:p>
          <a:p>
            <a:pPr>
              <a:buFont typeface="Arial" panose="020B0604020202020204" pitchFamily="34" charset="0"/>
              <a:buChar char="•"/>
            </a:pPr>
            <a:r>
              <a:rPr lang="nl-NL" sz="1700" b="0" i="0">
                <a:effectLst/>
              </a:rPr>
              <a:t>recht op privacy en geheimhouding van medische gegevens (beroepsgeheim)</a:t>
            </a:r>
          </a:p>
          <a:p>
            <a:pPr>
              <a:buFont typeface="Arial" panose="020B0604020202020204" pitchFamily="34" charset="0"/>
              <a:buChar char="•"/>
            </a:pPr>
            <a:r>
              <a:rPr lang="nl-NL" sz="1700" b="0" i="0">
                <a:effectLst/>
              </a:rPr>
              <a:t>recht op een second opinion (tweede mening) van een andere arts dan uw behandelend arts</a:t>
            </a:r>
          </a:p>
          <a:p>
            <a:endParaRPr lang="nl-NL" sz="170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2204150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Hout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out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out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TM03090434[[fn=Houttype]]</Template>
  <TotalTime>254</TotalTime>
  <Words>855</Words>
  <Application>Microsoft Office PowerPoint</Application>
  <PresentationFormat>Breedbeeld</PresentationFormat>
  <Paragraphs>110</Paragraphs>
  <Slides>14</Slides>
  <Notes>6</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14</vt:i4>
      </vt:variant>
    </vt:vector>
  </HeadingPairs>
  <TitlesOfParts>
    <vt:vector size="23" baseType="lpstr">
      <vt:lpstr>Arial</vt:lpstr>
      <vt:lpstr>Calibri</vt:lpstr>
      <vt:lpstr>Open Sans</vt:lpstr>
      <vt:lpstr>RO Sans</vt:lpstr>
      <vt:lpstr>Rockwell</vt:lpstr>
      <vt:lpstr>Rockwell Condensed</vt:lpstr>
      <vt:lpstr>Rockwell Extra Bold</vt:lpstr>
      <vt:lpstr>Wingdings</vt:lpstr>
      <vt:lpstr>Houttype</vt:lpstr>
      <vt:lpstr>Wet- en regelgeving in de gezondheidszorg</vt:lpstr>
      <vt:lpstr>Na deze les weet je:</vt:lpstr>
      <vt:lpstr>Wet big</vt:lpstr>
      <vt:lpstr>Opdracht 1</vt:lpstr>
      <vt:lpstr>Welke beroepen staan er in het big-register?</vt:lpstr>
      <vt:lpstr>wkkgz</vt:lpstr>
      <vt:lpstr>De wkkgz regelt:</vt:lpstr>
      <vt:lpstr>wgbo</vt:lpstr>
      <vt:lpstr>Rechten van een patiënt</vt:lpstr>
      <vt:lpstr>Plichten van een patiënt</vt:lpstr>
      <vt:lpstr>Rechten van de zorgverlener (jij!)</vt:lpstr>
      <vt:lpstr>Plichten van de zorgverlener</vt:lpstr>
      <vt:lpstr>Opdracht 2</vt:lpstr>
      <vt:lpstr>Evaluatie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 en regelgeving in de gezondheidszorg</dc:title>
  <dc:creator>Irene Schrijver</dc:creator>
  <cp:lastModifiedBy>Elianne van Hofwegen</cp:lastModifiedBy>
  <cp:revision>2</cp:revision>
  <dcterms:created xsi:type="dcterms:W3CDTF">2023-06-20T11:30:25Z</dcterms:created>
  <dcterms:modified xsi:type="dcterms:W3CDTF">2023-08-18T08:43:52Z</dcterms:modified>
</cp:coreProperties>
</file>